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82" r:id="rId4"/>
  </p:sldMasterIdLst>
  <p:notesMasterIdLst>
    <p:notesMasterId r:id="rId6"/>
  </p:notesMasterIdLst>
  <p:handoutMasterIdLst>
    <p:handoutMasterId r:id="rId7"/>
  </p:handoutMasterIdLst>
  <p:sldIdLst>
    <p:sldId id="2147377750" r:id="rId5"/>
  </p:sldIdLst>
  <p:sldSz cx="6858000" cy="9906000" type="A4"/>
  <p:notesSz cx="6805613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4514D72B-651D-4C82-8260-2E75DACEB650}">
          <p14:sldIdLst>
            <p14:sldId id="214737775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448" userDrawn="1">
          <p15:clr>
            <a:srgbClr val="A4A3A4"/>
          </p15:clr>
        </p15:guide>
        <p15:guide id="3" pos="291" userDrawn="1">
          <p15:clr>
            <a:srgbClr val="A4A3A4"/>
          </p15:clr>
        </p15:guide>
        <p15:guide id="4" pos="2160" userDrawn="1">
          <p15:clr>
            <a:srgbClr val="A4A3A4"/>
          </p15:clr>
        </p15:guide>
        <p15:guide id="5" orient="horz" pos="3251" userDrawn="1">
          <p15:clr>
            <a:srgbClr val="A4A3A4"/>
          </p15:clr>
        </p15:guide>
        <p15:guide id="6" orient="horz" pos="5905" userDrawn="1">
          <p15:clr>
            <a:srgbClr val="A4A3A4"/>
          </p15:clr>
        </p15:guide>
        <p15:guide id="7" pos="107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B5B5827-2926-7CCA-EBF6-A7D68E1EBBF8}" name="千葉 均(JTB)" initials="千葉" userId="千葉 均(JTB)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52461"/>
    <a:srgbClr val="8FAADC"/>
    <a:srgbClr val="BFBFBF"/>
    <a:srgbClr val="EEF7E9"/>
    <a:srgbClr val="F6FAF4"/>
    <a:srgbClr val="009900"/>
    <a:srgbClr val="FFFFFF"/>
    <a:srgbClr val="33CCFF"/>
    <a:srgbClr val="FFCCCC"/>
    <a:srgbClr val="A6A6A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43" autoAdjust="0"/>
    <p:restoredTop sz="94660"/>
  </p:normalViewPr>
  <p:slideViewPr>
    <p:cSldViewPr snapToGrid="0">
      <p:cViewPr varScale="1">
        <p:scale>
          <a:sx n="48" d="100"/>
          <a:sy n="48" d="100"/>
        </p:scale>
        <p:origin x="2340" y="48"/>
      </p:cViewPr>
      <p:guideLst>
        <p:guide orient="horz" pos="3448"/>
        <p:guide pos="291"/>
        <p:guide pos="2160"/>
        <p:guide orient="horz" pos="3251"/>
        <p:guide orient="horz" pos="5905"/>
        <p:guide pos="107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8/10/relationships/authors" Target="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42B6AF1-5AD8-1E53-458C-56641AE95F2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A5F242BD-CCDE-E79F-FAAA-7C5C708524C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B7CEC8-7CFD-4434-BF9D-A99479DD9DC3}" type="datetimeFigureOut">
              <a:rPr kumimoji="1" lang="ja-JP" altLang="en-US" smtClean="0"/>
              <a:t>2024/12/12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7493FD-5F88-2880-B85F-E39991003419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D533F07-318C-8B5A-74F4-74BAFFBC6B09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657785-91B5-4CEC-AE98-80FB6248D29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0541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15B309C4-FA85-4E90-AA12-6052274F4A68}" type="datetimeFigureOut">
              <a:rPr kumimoji="1" lang="ja-JP" altLang="en-US" smtClean="0"/>
              <a:pPr/>
              <a:t>2024/12/12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1233488"/>
            <a:ext cx="23034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AAD5AA1D-745D-427A-984A-4C30DAC418C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5389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BIZ UDPゴシック" panose="020B0400000000000000" pitchFamily="50" charset="-128"/>
        <a:ea typeface="BIZ UDPゴシック" panose="020B0400000000000000" pitchFamily="50" charset="-128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BIZ UDPゴシック" panose="020B0400000000000000" pitchFamily="50" charset="-128"/>
        <a:ea typeface="BIZ UDPゴシック" panose="020B0400000000000000" pitchFamily="50" charset="-128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BIZ UDPゴシック" panose="020B0400000000000000" pitchFamily="50" charset="-128"/>
        <a:ea typeface="BIZ UDPゴシック" panose="020B0400000000000000" pitchFamily="50" charset="-128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BIZ UDPゴシック" panose="020B0400000000000000" pitchFamily="50" charset="-128"/>
        <a:ea typeface="BIZ UDPゴシック" panose="020B0400000000000000" pitchFamily="50" charset="-128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BIZ UDPゴシック" panose="020B0400000000000000" pitchFamily="50" charset="-128"/>
        <a:ea typeface="BIZ UDPゴシック" panose="020B0400000000000000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C1A8C5C9-84BA-1FDF-11DB-EBF416723DF4}"/>
              </a:ext>
            </a:extLst>
          </p:cNvPr>
          <p:cNvSpPr/>
          <p:nvPr userDrawn="1"/>
        </p:nvSpPr>
        <p:spPr>
          <a:xfrm>
            <a:off x="0" y="4507000"/>
            <a:ext cx="6858000" cy="842813"/>
          </a:xfrm>
          <a:prstGeom prst="rect">
            <a:avLst/>
          </a:prstGeom>
          <a:gradFill>
            <a:gsLst>
              <a:gs pos="60000">
                <a:srgbClr val="005AC8"/>
              </a:gs>
              <a:gs pos="0">
                <a:srgbClr val="001C7B"/>
              </a:gs>
              <a:gs pos="100000">
                <a:srgbClr val="00A7E1"/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8" name="テキスト プレースホルダー 17">
            <a:extLst>
              <a:ext uri="{FF2B5EF4-FFF2-40B4-BE49-F238E27FC236}">
                <a16:creationId xmlns:a16="http://schemas.microsoft.com/office/drawing/2014/main" id="{E709280E-D3E6-4E29-B734-5FFFC3977B65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89660" y="3728864"/>
            <a:ext cx="5039540" cy="381323"/>
          </a:xfrm>
          <a:prstGeom prst="rect">
            <a:avLst/>
          </a:prstGeom>
        </p:spPr>
        <p:txBody>
          <a:bodyPr>
            <a:spAutoFit/>
          </a:bodyPr>
          <a:lstStyle>
            <a:lvl1pPr marL="0" indent="0">
              <a:buNone/>
              <a:defRPr sz="1800"/>
            </a:lvl1pPr>
          </a:lstStyle>
          <a:p>
            <a:pPr lvl="0"/>
            <a:endParaRPr kumimoji="1" lang="ja-JP" altLang="en-US"/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D8F3B5B8-2E9A-E00B-A701-AEB69F1F7CA2}"/>
              </a:ext>
            </a:extLst>
          </p:cNvPr>
          <p:cNvGrpSpPr/>
          <p:nvPr userDrawn="1"/>
        </p:nvGrpSpPr>
        <p:grpSpPr>
          <a:xfrm>
            <a:off x="1952836" y="4658406"/>
            <a:ext cx="2952328" cy="540000"/>
            <a:chOff x="1952836" y="4690686"/>
            <a:chExt cx="2952328" cy="540000"/>
          </a:xfrm>
        </p:grpSpPr>
        <p:sp>
          <p:nvSpPr>
            <p:cNvPr id="24" name="四角形: 角を丸くする 23">
              <a:extLst>
                <a:ext uri="{FF2B5EF4-FFF2-40B4-BE49-F238E27FC236}">
                  <a16:creationId xmlns:a16="http://schemas.microsoft.com/office/drawing/2014/main" id="{D40C9F5F-83AA-4CF4-BB24-2DDB1F7E6C33}"/>
                </a:ext>
              </a:extLst>
            </p:cNvPr>
            <p:cNvSpPr/>
            <p:nvPr userDrawn="1"/>
          </p:nvSpPr>
          <p:spPr bwMode="auto">
            <a:xfrm>
              <a:off x="1952836" y="4690686"/>
              <a:ext cx="540000" cy="540000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36000" rIns="72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1320759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tabLst/>
              </a:pPr>
              <a:r>
                <a:rPr kumimoji="1" lang="ja-JP" altLang="en-US" sz="2889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j-ea"/>
                  <a:ea typeface="+mj-ea"/>
                </a:rPr>
                <a:t>企</a:t>
              </a:r>
            </a:p>
          </p:txBody>
        </p:sp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C99BD923-292A-4B5E-9EB7-D00D26DC8B08}"/>
                </a:ext>
              </a:extLst>
            </p:cNvPr>
            <p:cNvSpPr/>
            <p:nvPr userDrawn="1"/>
          </p:nvSpPr>
          <p:spPr bwMode="auto">
            <a:xfrm>
              <a:off x="2555918" y="4690686"/>
              <a:ext cx="540000" cy="540000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36000" rIns="72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1320759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tabLst/>
              </a:pPr>
              <a:r>
                <a:rPr kumimoji="1" lang="ja-JP" altLang="en-US" sz="2889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j-ea"/>
                  <a:ea typeface="+mj-ea"/>
                </a:rPr>
                <a:t>画</a:t>
              </a:r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1F895B8E-5423-4C7E-9715-6D8D78AC951E}"/>
                </a:ext>
              </a:extLst>
            </p:cNvPr>
            <p:cNvSpPr/>
            <p:nvPr userDrawn="1"/>
          </p:nvSpPr>
          <p:spPr bwMode="auto">
            <a:xfrm>
              <a:off x="3159000" y="4690686"/>
              <a:ext cx="540000" cy="540000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36000" rIns="72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1320759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tabLst/>
              </a:pPr>
              <a:r>
                <a:rPr kumimoji="1" lang="ja-JP" altLang="en-US" sz="2889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j-ea"/>
                  <a:ea typeface="+mj-ea"/>
                </a:rPr>
                <a:t>提</a:t>
              </a:r>
            </a:p>
          </p:txBody>
        </p:sp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E5E99801-B11A-41A5-8789-251FC345B4FB}"/>
                </a:ext>
              </a:extLst>
            </p:cNvPr>
            <p:cNvSpPr/>
            <p:nvPr userDrawn="1"/>
          </p:nvSpPr>
          <p:spPr bwMode="auto">
            <a:xfrm>
              <a:off x="3762082" y="4690686"/>
              <a:ext cx="540000" cy="540000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36000" rIns="72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1320759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tabLst/>
              </a:pPr>
              <a:r>
                <a:rPr kumimoji="1" lang="ja-JP" altLang="en-US" sz="2889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j-ea"/>
                  <a:ea typeface="+mj-ea"/>
                </a:rPr>
                <a:t>案</a:t>
              </a:r>
            </a:p>
          </p:txBody>
        </p:sp>
        <p:sp>
          <p:nvSpPr>
            <p:cNvPr id="28" name="四角形: 角を丸くする 27">
              <a:extLst>
                <a:ext uri="{FF2B5EF4-FFF2-40B4-BE49-F238E27FC236}">
                  <a16:creationId xmlns:a16="http://schemas.microsoft.com/office/drawing/2014/main" id="{8604C0DC-23D4-482B-B771-E1A612CA99C7}"/>
                </a:ext>
              </a:extLst>
            </p:cNvPr>
            <p:cNvSpPr/>
            <p:nvPr userDrawn="1"/>
          </p:nvSpPr>
          <p:spPr bwMode="auto">
            <a:xfrm>
              <a:off x="4365164" y="4690686"/>
              <a:ext cx="540000" cy="540000"/>
            </a:xfrm>
            <a:prstGeom prst="roundRect">
              <a:avLst/>
            </a:prstGeom>
            <a:noFill/>
            <a:ln w="127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72000" tIns="36000" rIns="72000" bIns="36000" numCol="1" rtlCol="0" anchor="ctr" anchorCtr="0" compatLnSpc="1">
              <a:prstTxWarp prst="textNoShape">
                <a:avLst/>
              </a:prstTxWarp>
              <a:noAutofit/>
            </a:bodyPr>
            <a:lstStyle/>
            <a:p>
              <a:pPr marL="0" marR="0" indent="0" algn="ctr" defTabSz="1320759" rtl="0" eaLnBrk="1" fontAlgn="base" latinLnBrk="0" hangingPunct="1">
                <a:lnSpc>
                  <a:spcPct val="100000"/>
                </a:lnSpc>
                <a:spcAft>
                  <a:spcPct val="0"/>
                </a:spcAft>
                <a:buClrTx/>
                <a:buSzTx/>
                <a:tabLst/>
              </a:pPr>
              <a:r>
                <a:rPr kumimoji="1" lang="ja-JP" altLang="en-US" sz="2889" b="1" i="0" u="none" strike="noStrike" cap="none" normalizeH="0" baseline="0">
                  <a:ln>
                    <a:noFill/>
                  </a:ln>
                  <a:solidFill>
                    <a:schemeClr val="bg1"/>
                  </a:solidFill>
                  <a:effectLst/>
                  <a:latin typeface="+mj-ea"/>
                  <a:ea typeface="+mj-ea"/>
                </a:rPr>
                <a:t>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2132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9000" y="904548"/>
            <a:ext cx="6480000" cy="986323"/>
          </a:xfrm>
        </p:spPr>
        <p:txBody>
          <a:bodyPr>
            <a:noAutofit/>
          </a:bodyPr>
          <a:lstStyle>
            <a:lvl1pPr marL="0" indent="0">
              <a:spcBef>
                <a:spcPts val="225"/>
              </a:spcBef>
              <a:buNone/>
              <a:defRPr sz="1200" b="1">
                <a:solidFill>
                  <a:schemeClr val="tx2"/>
                </a:solidFill>
                <a:latin typeface="+mj-ea"/>
                <a:ea typeface="+mj-ea"/>
              </a:defRPr>
            </a:lvl1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5D77C74-B892-FCAE-1D13-D5CBC5B595B6}"/>
              </a:ext>
            </a:extLst>
          </p:cNvPr>
          <p:cNvSpPr/>
          <p:nvPr userDrawn="1"/>
        </p:nvSpPr>
        <p:spPr>
          <a:xfrm>
            <a:off x="0" y="526938"/>
            <a:ext cx="6858000" cy="700936"/>
          </a:xfrm>
          <a:prstGeom prst="rect">
            <a:avLst/>
          </a:prstGeom>
          <a:gradFill>
            <a:gsLst>
              <a:gs pos="33000">
                <a:schemeClr val="accent1">
                  <a:lumMod val="50000"/>
                </a:schemeClr>
              </a:gs>
              <a:gs pos="84000">
                <a:srgbClr val="002060"/>
              </a:gs>
            </a:gsLst>
            <a:lin ang="5400000" scaled="1"/>
          </a:gradFill>
          <a:ln>
            <a:solidFill>
              <a:srgbClr val="05246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35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928" y="526938"/>
            <a:ext cx="6858000" cy="702000"/>
          </a:xfrm>
        </p:spPr>
        <p:txBody>
          <a:bodyPr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+mj-ea"/>
                <a:ea typeface="+mj-ea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331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8CB72FC-1E22-45F5-A664-40D414D31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9" y="527406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DD89772-C44B-A73E-0BEB-DD3ACD18AB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9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8E5311-6686-C51E-8D0B-AAA4BA1646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67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22E58E9-E1AB-1737-C270-E69272613D0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4" y="9181398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67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7DA9149-2744-B148-008B-9CDFB47AF33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8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67">
                <a:solidFill>
                  <a:schemeClr val="tx1">
                    <a:tint val="75000"/>
                  </a:schemeClr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defRPr>
            </a:lvl1pPr>
          </a:lstStyle>
          <a:p>
            <a:fld id="{A3DCB73D-CD38-45E8-A1C9-D5E0A989310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1745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6" r:id="rId2"/>
  </p:sldLayoutIdLst>
  <p:hf hdr="0" ftr="0" dt="0"/>
  <p:txStyles>
    <p:titleStyle>
      <a:lvl1pPr algn="l" defTabSz="584359" rtl="0" eaLnBrk="1" latinLnBrk="0" hangingPunct="1">
        <a:lnSpc>
          <a:spcPct val="90000"/>
        </a:lnSpc>
        <a:spcBef>
          <a:spcPct val="0"/>
        </a:spcBef>
        <a:buNone/>
        <a:defRPr kumimoji="1" sz="2812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j-cs"/>
        </a:defRPr>
      </a:lvl1pPr>
    </p:titleStyle>
    <p:bodyStyle>
      <a:lvl1pPr marL="146090" indent="-146090" algn="l" defTabSz="584359" rtl="0" eaLnBrk="1" latinLnBrk="0" hangingPunct="1">
        <a:lnSpc>
          <a:spcPct val="90000"/>
        </a:lnSpc>
        <a:spcBef>
          <a:spcPts val="639"/>
        </a:spcBef>
        <a:buFont typeface="Arial" panose="020B0604020202020204" pitchFamily="34" charset="0"/>
        <a:buChar char="•"/>
        <a:defRPr kumimoji="1" sz="1790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1pPr>
      <a:lvl2pPr marL="438269" indent="-146090" algn="l" defTabSz="584359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kumimoji="1" sz="1533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2pPr>
      <a:lvl3pPr marL="730448" indent="-146090" algn="l" defTabSz="584359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kumimoji="1" sz="1278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3pPr>
      <a:lvl4pPr marL="1022627" indent="-146090" algn="l" defTabSz="584359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kumimoji="1" sz="1151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4pPr>
      <a:lvl5pPr marL="1314806" indent="-146090" algn="l" defTabSz="584359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kumimoji="1" sz="1151" kern="1200">
          <a:solidFill>
            <a:schemeClr val="tx1"/>
          </a:solidFill>
          <a:latin typeface="BIZ UDPゴシック" panose="020B0400000000000000" pitchFamily="50" charset="-128"/>
          <a:ea typeface="BIZ UDPゴシック" panose="020B0400000000000000" pitchFamily="50" charset="-128"/>
          <a:cs typeface="+mn-cs"/>
        </a:defRPr>
      </a:lvl5pPr>
      <a:lvl6pPr marL="1606985" indent="-146090" algn="l" defTabSz="584359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6pPr>
      <a:lvl7pPr marL="1899165" indent="-146090" algn="l" defTabSz="584359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7pPr>
      <a:lvl8pPr marL="2191344" indent="-146090" algn="l" defTabSz="584359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8pPr>
      <a:lvl9pPr marL="2483523" indent="-146090" algn="l" defTabSz="584359" rtl="0" eaLnBrk="1" latinLnBrk="0" hangingPunct="1">
        <a:lnSpc>
          <a:spcPct val="90000"/>
        </a:lnSpc>
        <a:spcBef>
          <a:spcPts val="320"/>
        </a:spcBef>
        <a:buFont typeface="Arial" panose="020B0604020202020204" pitchFamily="34" charset="0"/>
        <a:buChar char="•"/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84359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1pPr>
      <a:lvl2pPr marL="292179" algn="l" defTabSz="584359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2pPr>
      <a:lvl3pPr marL="584359" algn="l" defTabSz="584359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3pPr>
      <a:lvl4pPr marL="876538" algn="l" defTabSz="584359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4pPr>
      <a:lvl5pPr marL="1168717" algn="l" defTabSz="584359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5pPr>
      <a:lvl6pPr marL="1460896" algn="l" defTabSz="584359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6pPr>
      <a:lvl7pPr marL="1753075" algn="l" defTabSz="584359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7pPr>
      <a:lvl8pPr marL="2045254" algn="l" defTabSz="584359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8pPr>
      <a:lvl9pPr marL="2337434" algn="l" defTabSz="584359" rtl="0" eaLnBrk="1" latinLnBrk="0" hangingPunct="1">
        <a:defRPr kumimoji="1" sz="115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タイトル 3">
            <a:extLst>
              <a:ext uri="{FF2B5EF4-FFF2-40B4-BE49-F238E27FC236}">
                <a16:creationId xmlns:a16="http://schemas.microsoft.com/office/drawing/2014/main" id="{75FC28BB-0CA0-3CBF-312D-F4AF77F749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LP</a:t>
            </a:r>
            <a:r>
              <a:rPr lang="ja-JP" altLang="en-US" sz="2800" dirty="0">
                <a:latin typeface="游ゴシック" panose="020B0400000000000000" pitchFamily="50" charset="-128"/>
                <a:ea typeface="游ゴシック" panose="020B0400000000000000" pitchFamily="50" charset="-128"/>
              </a:rPr>
              <a:t>ガスご契約者の皆様へ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EEB7500E-0AB5-42E1-B153-F7668256F940}"/>
              </a:ext>
            </a:extLst>
          </p:cNvPr>
          <p:cNvSpPr/>
          <p:nvPr/>
        </p:nvSpPr>
        <p:spPr>
          <a:xfrm>
            <a:off x="135000" y="1397198"/>
            <a:ext cx="6588000" cy="11880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宮城県では、原材料価格の高騰等により、</a:t>
            </a:r>
            <a:r>
              <a:rPr lang="en-US" altLang="ja-JP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LP</a:t>
            </a:r>
            <a:r>
              <a:rPr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ガス価格の高騰による</a:t>
            </a:r>
            <a:r>
              <a:rPr kumimoji="1"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一般家庭等の</a:t>
            </a:r>
            <a:r>
              <a:rPr kumimoji="1" lang="en-US" altLang="ja-JP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LP</a:t>
            </a:r>
            <a:r>
              <a:rPr kumimoji="1"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ガス利用者の負担を軽減するため、</a:t>
            </a:r>
            <a:endParaRPr kumimoji="1"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令和</a:t>
            </a:r>
            <a:r>
              <a:rPr kumimoji="1" lang="en-US" altLang="ja-JP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7</a:t>
            </a:r>
            <a:r>
              <a:rPr kumimoji="1" lang="ja-JP" altLang="en-US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年</a:t>
            </a:r>
            <a:r>
              <a:rPr kumimoji="1" lang="en-US" altLang="ja-JP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2</a:t>
            </a:r>
            <a:r>
              <a:rPr kumimoji="1" lang="ja-JP" altLang="en-US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月に請求される</a:t>
            </a:r>
            <a:r>
              <a:rPr kumimoji="1" lang="en-US" altLang="ja-JP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LP</a:t>
            </a:r>
            <a:r>
              <a:rPr kumimoji="1" lang="ja-JP" altLang="en-US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ガス料金</a:t>
            </a:r>
            <a:r>
              <a:rPr kumimoji="1"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を</a:t>
            </a:r>
            <a:r>
              <a:rPr kumimoji="1" lang="ja-JP" altLang="en-US" sz="2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最大</a:t>
            </a:r>
            <a:r>
              <a:rPr kumimoji="1" lang="en-US" altLang="ja-JP" sz="2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1</a:t>
            </a:r>
            <a:r>
              <a:rPr kumimoji="1" lang="ja-JP" altLang="en-US" sz="2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，</a:t>
            </a:r>
            <a:r>
              <a:rPr kumimoji="1" lang="en-US" altLang="ja-JP" sz="2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600</a:t>
            </a:r>
            <a:r>
              <a:rPr kumimoji="1" lang="ja-JP" altLang="en-US" sz="2400" b="1" dirty="0">
                <a:solidFill>
                  <a:srgbClr val="FF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円</a:t>
            </a:r>
            <a:endParaRPr kumimoji="1" lang="en-US" altLang="ja-JP" sz="2400" b="1" dirty="0">
              <a:solidFill>
                <a:srgbClr val="FF0000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  <a:p>
            <a:r>
              <a:rPr kumimoji="1" lang="ja-JP" altLang="en-US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rPr>
              <a:t>を値引きします。</a:t>
            </a:r>
            <a:endParaRPr kumimoji="1" lang="en-US" altLang="ja-JP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rial" panose="020B0604020202020204" pitchFamily="34" charset="0"/>
            </a:endParaRPr>
          </a:p>
        </p:txBody>
      </p: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43DF0CC6-EC68-4305-80D9-BCFF095F42BE}"/>
              </a:ext>
            </a:extLst>
          </p:cNvPr>
          <p:cNvGrpSpPr/>
          <p:nvPr/>
        </p:nvGrpSpPr>
        <p:grpSpPr>
          <a:xfrm>
            <a:off x="197986" y="2688261"/>
            <a:ext cx="6368466" cy="1079724"/>
            <a:chOff x="197986" y="2608051"/>
            <a:chExt cx="6368466" cy="1079724"/>
          </a:xfrm>
        </p:grpSpPr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1C5034DE-C0ED-4AD5-A911-76DBFE250508}"/>
                </a:ext>
              </a:extLst>
            </p:cNvPr>
            <p:cNvSpPr/>
            <p:nvPr/>
          </p:nvSpPr>
          <p:spPr>
            <a:xfrm>
              <a:off x="197986" y="2843422"/>
              <a:ext cx="6368466" cy="844353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r>
                <a:rPr kumimoji="1" lang="ja-JP" altLang="en-US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宮城県内</a:t>
              </a:r>
              <a:r>
                <a:rPr kumimoji="1" lang="ja-JP" altLang="en-US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で</a:t>
              </a:r>
              <a:r>
                <a:rPr kumimoji="1" lang="en-US" altLang="ja-JP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LP</a:t>
              </a:r>
              <a:r>
                <a:rPr kumimoji="1" lang="ja-JP" altLang="en-US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ガスを使用する一般家庭等の</a:t>
              </a:r>
              <a:r>
                <a:rPr kumimoji="1" lang="en-US" altLang="ja-JP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LP</a:t>
              </a:r>
              <a:r>
                <a:rPr kumimoji="1" lang="ja-JP" altLang="en-US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ガス利用者</a:t>
              </a:r>
              <a:endParaRPr kumimoji="1" lang="en-US" altLang="ja-JP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2" name="正方形/長方形 11">
              <a:extLst>
                <a:ext uri="{FF2B5EF4-FFF2-40B4-BE49-F238E27FC236}">
                  <a16:creationId xmlns:a16="http://schemas.microsoft.com/office/drawing/2014/main" id="{D16BDE86-7A5D-4772-A8DB-B0EB8D95FF7E}"/>
                </a:ext>
              </a:extLst>
            </p:cNvPr>
            <p:cNvSpPr/>
            <p:nvPr/>
          </p:nvSpPr>
          <p:spPr>
            <a:xfrm>
              <a:off x="384312" y="2608051"/>
              <a:ext cx="2304000" cy="46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対象となる方</a:t>
              </a:r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CA27E976-DBED-4D9E-8070-5283CB9AF734}"/>
              </a:ext>
            </a:extLst>
          </p:cNvPr>
          <p:cNvGrpSpPr/>
          <p:nvPr/>
        </p:nvGrpSpPr>
        <p:grpSpPr>
          <a:xfrm>
            <a:off x="197986" y="5255181"/>
            <a:ext cx="6368466" cy="2796210"/>
            <a:chOff x="197986" y="5319349"/>
            <a:chExt cx="6368466" cy="2796210"/>
          </a:xfrm>
        </p:grpSpPr>
        <p:sp>
          <p:nvSpPr>
            <p:cNvPr id="14" name="正方形/長方形 13">
              <a:extLst>
                <a:ext uri="{FF2B5EF4-FFF2-40B4-BE49-F238E27FC236}">
                  <a16:creationId xmlns:a16="http://schemas.microsoft.com/office/drawing/2014/main" id="{2BE39ECF-DE01-4B6D-AFA0-A20E4E813434}"/>
                </a:ext>
              </a:extLst>
            </p:cNvPr>
            <p:cNvSpPr/>
            <p:nvPr/>
          </p:nvSpPr>
          <p:spPr>
            <a:xfrm>
              <a:off x="197986" y="5564515"/>
              <a:ext cx="6368466" cy="255104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342900" indent="-342900">
                <a:buFont typeface="游ゴシック" panose="020B0400000000000000" pitchFamily="50" charset="-128"/>
                <a:buChar char="•"/>
              </a:pPr>
              <a:r>
                <a:rPr kumimoji="1" lang="ja-JP" altLang="en-US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対象となる期間について、契約件数（メーター</a:t>
              </a:r>
              <a:r>
                <a:rPr kumimoji="1" lang="en-US" altLang="ja-JP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1</a:t>
              </a:r>
              <a:r>
                <a:rPr kumimoji="1" lang="ja-JP" altLang="en-US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件）につき、最大</a:t>
              </a:r>
              <a:r>
                <a:rPr kumimoji="1" lang="en-US" altLang="ja-JP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1,600</a:t>
              </a:r>
              <a:r>
                <a:rPr kumimoji="1" lang="ja-JP" altLang="en-US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円が差し引かれた額での請求となります</a:t>
              </a:r>
              <a:endParaRPr kumimoji="1" lang="en-US" altLang="ja-JP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haroni" panose="02010803020104030203" pitchFamily="2" charset="-79"/>
              </a:endParaRPr>
            </a:p>
            <a:p>
              <a:pPr marL="622300" lvl="1" indent="-265113">
                <a:buFont typeface="游ゴシック" panose="020B0400000000000000" pitchFamily="50" charset="-128"/>
                <a:buChar char="※"/>
              </a:pPr>
              <a:r>
                <a:rPr kumimoji="1" lang="ja-JP" altLang="en-US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対象となる期間において、原則、請求料金が</a:t>
              </a:r>
              <a:r>
                <a:rPr kumimoji="1" lang="en-US" altLang="ja-JP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1,600</a:t>
              </a:r>
              <a:r>
                <a:rPr kumimoji="1" lang="ja-JP" altLang="en-US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円以下の場合、請求料金が上限となります。</a:t>
              </a:r>
              <a:endParaRPr kumimoji="1" lang="en-US" altLang="ja-JP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haroni" panose="02010803020104030203" pitchFamily="2" charset="-79"/>
              </a:endParaRPr>
            </a:p>
            <a:p>
              <a:endParaRPr kumimoji="1" lang="en-US" altLang="ja-JP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haroni" panose="02010803020104030203" pitchFamily="2" charset="-79"/>
              </a:endParaRPr>
            </a:p>
            <a:p>
              <a:pPr marL="342900" indent="-342900">
                <a:buFont typeface="Arial" panose="020B0604020202020204" pitchFamily="34" charset="0"/>
                <a:buChar char="•"/>
              </a:pPr>
              <a:r>
                <a:rPr kumimoji="1" lang="ja-JP" altLang="en-US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自動的に請求料金から差し引かれますので、</a:t>
              </a:r>
              <a:br>
                <a:rPr kumimoji="1" lang="en-US" altLang="ja-JP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</a:br>
              <a:r>
                <a:rPr kumimoji="1" lang="ja-JP" altLang="en-US" sz="2000" b="1" dirty="0">
                  <a:solidFill>
                    <a:srgbClr val="FF0000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利用者の方による手続きの必要はありません。</a:t>
              </a:r>
              <a:endParaRPr kumimoji="1" lang="ja-JP" altLang="en-US" sz="2000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haroni" panose="02010803020104030203" pitchFamily="2" charset="-79"/>
              </a:endParaRPr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1DA05868-0F84-49F3-A3DF-E49EF02E7E0D}"/>
                </a:ext>
              </a:extLst>
            </p:cNvPr>
            <p:cNvSpPr/>
            <p:nvPr/>
          </p:nvSpPr>
          <p:spPr>
            <a:xfrm>
              <a:off x="384312" y="5319349"/>
              <a:ext cx="2304000" cy="46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値引きの実施方法</a:t>
              </a:r>
            </a:p>
          </p:txBody>
        </p:sp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8943F81A-43E0-4C92-996C-89DE0DEE359C}"/>
              </a:ext>
            </a:extLst>
          </p:cNvPr>
          <p:cNvGrpSpPr/>
          <p:nvPr/>
        </p:nvGrpSpPr>
        <p:grpSpPr>
          <a:xfrm>
            <a:off x="197986" y="3970897"/>
            <a:ext cx="6368466" cy="1081371"/>
            <a:chOff x="197986" y="3891796"/>
            <a:chExt cx="6368466" cy="1081371"/>
          </a:xfrm>
        </p:grpSpPr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C1677775-F39D-443E-9BC6-D0E85F0ED4B5}"/>
                </a:ext>
              </a:extLst>
            </p:cNvPr>
            <p:cNvSpPr/>
            <p:nvPr/>
          </p:nvSpPr>
          <p:spPr>
            <a:xfrm>
              <a:off x="197986" y="4127167"/>
              <a:ext cx="6368466" cy="846000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8FAAD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r>
                <a:rPr kumimoji="1" lang="ja-JP" altLang="en-US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　令和</a:t>
              </a:r>
              <a:r>
                <a:rPr kumimoji="1" lang="en-US" altLang="ja-JP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7</a:t>
              </a:r>
              <a:r>
                <a:rPr kumimoji="1" lang="ja-JP" altLang="en-US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年</a:t>
              </a:r>
              <a:r>
                <a:rPr kumimoji="1" lang="en-US" altLang="ja-JP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2</a:t>
              </a:r>
              <a:r>
                <a:rPr kumimoji="1" lang="ja-JP" altLang="en-US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月の</a:t>
              </a:r>
              <a:r>
                <a:rPr kumimoji="1" lang="en-US" altLang="ja-JP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1</a:t>
              </a:r>
              <a:r>
                <a:rPr kumimoji="1" lang="ja-JP" altLang="en-US" b="1" dirty="0">
                  <a:solidFill>
                    <a:schemeClr val="tx1"/>
                  </a:solidFill>
                  <a:latin typeface="游ゴシック" panose="020B0400000000000000" pitchFamily="50" charset="-128"/>
                  <a:ea typeface="游ゴシック" panose="020B0400000000000000" pitchFamily="50" charset="-128"/>
                  <a:cs typeface="Arial" panose="020B0604020202020204" pitchFamily="34" charset="0"/>
                </a:rPr>
                <a:t>か月間　</a:t>
              </a:r>
              <a:endParaRPr kumimoji="1" lang="en-US" altLang="ja-JP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rial" panose="020B0604020202020204" pitchFamily="34" charset="0"/>
              </a:endParaRPr>
            </a:p>
          </p:txBody>
        </p:sp>
        <p:sp>
          <p:nvSpPr>
            <p:cNvPr id="19" name="正方形/長方形 18">
              <a:extLst>
                <a:ext uri="{FF2B5EF4-FFF2-40B4-BE49-F238E27FC236}">
                  <a16:creationId xmlns:a16="http://schemas.microsoft.com/office/drawing/2014/main" id="{D4B6ACCE-0DC9-4B8F-B7B2-BD2FF2A3242E}"/>
                </a:ext>
              </a:extLst>
            </p:cNvPr>
            <p:cNvSpPr/>
            <p:nvPr/>
          </p:nvSpPr>
          <p:spPr>
            <a:xfrm>
              <a:off x="384312" y="3891796"/>
              <a:ext cx="2304000" cy="468000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381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2000" b="1" dirty="0">
                  <a:latin typeface="游ゴシック" panose="020B0400000000000000" pitchFamily="50" charset="-128"/>
                  <a:ea typeface="游ゴシック" panose="020B0400000000000000" pitchFamily="50" charset="-128"/>
                  <a:cs typeface="Aharoni" panose="02010803020104030203" pitchFamily="2" charset="-79"/>
                </a:rPr>
                <a:t>値引き実施期間</a:t>
              </a:r>
            </a:p>
          </p:txBody>
        </p:sp>
      </p:grp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9DF9B816-540B-4FAB-AD08-066AC997DD94}"/>
              </a:ext>
            </a:extLst>
          </p:cNvPr>
          <p:cNvSpPr/>
          <p:nvPr/>
        </p:nvSpPr>
        <p:spPr>
          <a:xfrm>
            <a:off x="197986" y="8316396"/>
            <a:ext cx="6368466" cy="1420473"/>
          </a:xfrm>
          <a:prstGeom prst="rect">
            <a:avLst/>
          </a:prstGeom>
          <a:solidFill>
            <a:schemeClr val="bg1"/>
          </a:solidFill>
          <a:ln w="38100"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r>
              <a:rPr kumimoji="1" lang="ja-JP" altLang="en-US" sz="2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haroni" panose="02010803020104030203" pitchFamily="2" charset="-79"/>
              </a:rPr>
              <a:t>販売店記入欄</a:t>
            </a:r>
            <a:endParaRPr kumimoji="1" lang="en-US" altLang="ja-JP" sz="2000" dirty="0">
              <a:solidFill>
                <a:schemeClr val="tx1"/>
              </a:solidFill>
              <a:latin typeface="游ゴシック" panose="020B0400000000000000" pitchFamily="50" charset="-128"/>
              <a:ea typeface="游ゴシック" panose="020B0400000000000000" pitchFamily="50" charset="-128"/>
              <a:cs typeface="Aharoni" panose="02010803020104030203" pitchFamily="2" charset="-79"/>
            </a:endParaRPr>
          </a:p>
          <a:p>
            <a:r>
              <a:rPr kumimoji="1" lang="ja-JP" altLang="en-US" sz="2000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  <a:cs typeface="Aharoni" panose="02010803020104030203" pitchFamily="2" charset="-79"/>
              </a:rPr>
              <a:t>（会社名・連絡先）</a:t>
            </a:r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8D513B4F-F025-46CE-B032-5FF792148346}"/>
              </a:ext>
            </a:extLst>
          </p:cNvPr>
          <p:cNvSpPr/>
          <p:nvPr/>
        </p:nvSpPr>
        <p:spPr>
          <a:xfrm>
            <a:off x="1258956" y="39756"/>
            <a:ext cx="5580115" cy="438888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宮城県</a:t>
            </a:r>
            <a:r>
              <a:rPr lang="en-US" altLang="ja-JP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LP</a:t>
            </a:r>
            <a:r>
              <a:rPr lang="ja-JP" altLang="en-US" b="1" dirty="0">
                <a:solidFill>
                  <a:schemeClr val="tx1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ガス料金負担軽減支援事業補助金のご案内</a:t>
            </a:r>
          </a:p>
        </p:txBody>
      </p:sp>
    </p:spTree>
    <p:extLst>
      <p:ext uri="{BB962C8B-B14F-4D97-AF65-F5344CB8AC3E}">
        <p14:creationId xmlns:p14="http://schemas.microsoft.com/office/powerpoint/2010/main" val="678241441"/>
      </p:ext>
    </p:extLst>
  </p:cSld>
  <p:clrMapOvr>
    <a:masterClrMapping/>
  </p:clrMapOvr>
</p:sld>
</file>

<file path=ppt/theme/theme1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1">
      <a:majorFont>
        <a:latin typeface="Calibri Light"/>
        <a:ea typeface="Meiryo UI"/>
        <a:cs typeface=""/>
      </a:majorFont>
      <a:minorFont>
        <a:latin typeface="Calibri"/>
        <a:ea typeface="Meiryo UI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rgbClr val="01A1DF"/>
        </a:solidFill>
        <a:ln w="38100">
          <a:solidFill>
            <a:schemeClr val="bg1"/>
          </a:solidFill>
        </a:ln>
      </a:spPr>
      <a:bodyPr rtlCol="0" anchor="ctr"/>
      <a:lstStyle>
        <a:defPPr algn="ctr">
          <a:defRPr kumimoji="1" sz="2000" b="1" dirty="0">
            <a:latin typeface="+mj-ea"/>
            <a:ea typeface="+mj-ea"/>
            <a:cs typeface="Aharoni" panose="02010803020104030203" pitchFamily="2" charset="-79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4391F8E52C0CC40A5774050C665A022" ma:contentTypeVersion="27" ma:contentTypeDescription="新しいドキュメントを作成します。" ma:contentTypeScope="" ma:versionID="425fcea637ca99e55d02ba6680c7a077">
  <xsd:schema xmlns:xsd="http://www.w3.org/2001/XMLSchema" xmlns:xs="http://www.w3.org/2001/XMLSchema" xmlns:p="http://schemas.microsoft.com/office/2006/metadata/properties" xmlns:ns2="7796a76d-8c67-40cf-bfd2-6708e54715a4" xmlns:ns3="2e8dc2c4-2daa-486b-97ea-3f315057ee38" xmlns:ns4="b36b396b-ce71-4894-a1f2-4205d8faa0e3" targetNamespace="http://schemas.microsoft.com/office/2006/metadata/properties" ma:root="true" ma:fieldsID="bfac8d0df2b9664848926682af405a82" ns2:_="" ns3:_="" ns4:_="">
    <xsd:import namespace="7796a76d-8c67-40cf-bfd2-6708e54715a4"/>
    <xsd:import namespace="2e8dc2c4-2daa-486b-97ea-3f315057ee38"/>
    <xsd:import namespace="b36b396b-ce71-4894-a1f2-4205d8faa0e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lcf76f155ced4ddcb4097134ff3c332f" minOccurs="0"/>
                <xsd:element ref="ns4:TaxCatchAll" minOccurs="0"/>
                <xsd:element ref="ns2:_x51fa__x767a__x65e5_" minOccurs="0"/>
                <xsd:element ref="ns2:_x60c5__x5831__x533a__x5206_" minOccurs="0"/>
                <xsd:element ref="ns2:_x4eba__x6570_" minOccurs="0"/>
                <xsd:element ref="ns2:_x6301__x51fa__x5a92__x4f53_" minOccurs="0"/>
                <xsd:element ref="ns2:_x6301__x51fa__x8005_" minOccurs="0"/>
                <xsd:element ref="ns2:_x6301__x51fa__x65e5_" minOccurs="0"/>
                <xsd:element ref="ns2:_x8fd4__x5374_or_x5ec3__x68c4__x65e5_" minOccurs="0"/>
                <xsd:element ref="ns2:GDPR_x5bfe__x8c61__x6570_" minOccurs="0"/>
                <xsd:element ref="ns2:GDPR_x65e5__x672c__x4ee5__x5916__x306e__x7b2c__x4e09__x56fd__x79fb__x8ee2__x306e__x56fd__x540d_" minOccurs="0"/>
                <xsd:element ref="ns2:GDPRJTB_x306e__x5f79__x5272_" minOccurs="0"/>
                <xsd:element ref="ns2:GDPRJTB_xff1d_P_x306e__x5834__x5408__x306e__xff7a__xff9d__xff84__xff9b__xff70__xff97__xff70__x540d_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796a76d-8c67-40cf-bfd2-6708e54715a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08c8fdf5-0e4d-4d1b-afea-4d142c4803c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_x51fa__x767a__x65e5_" ma:index="23" nillable="true" ma:displayName="出発日" ma:format="DateOnly" ma:internalName="_x51fa__x767a__x65e5_">
      <xsd:simpleType>
        <xsd:restriction base="dms:DateTime"/>
      </xsd:simpleType>
    </xsd:element>
    <xsd:element name="_x60c5__x5831__x533a__x5206_" ma:index="24" nillable="true" ma:displayName="情報区分" ma:format="Dropdown" ma:internalName="_x60c5__x5831__x533a__x5206_">
      <xsd:simpleType>
        <xsd:restriction base="dms:Choice">
          <xsd:enumeration value="氏名のみ"/>
          <xsd:enumeration value="連絡先（住所・TEL・ﾒｱﾄﾞ）"/>
          <xsd:enumeration value="ﾊﾟｽﾎﾟｰﾄ･口座"/>
          <xsd:enumeration value="ｱﾚﾙｷﾞｰ等"/>
          <xsd:enumeration value="ﾏｲﾅﾝﾊﾞｰ"/>
        </xsd:restriction>
      </xsd:simpleType>
    </xsd:element>
    <xsd:element name="_x4eba__x6570_" ma:index="25" nillable="true" ma:displayName="人数" ma:format="Dropdown" ma:internalName="_x4eba__x6570_" ma:percentage="FALSE">
      <xsd:simpleType>
        <xsd:restriction base="dms:Number"/>
      </xsd:simpleType>
    </xsd:element>
    <xsd:element name="_x6301__x51fa__x5a92__x4f53_" ma:index="26" nillable="true" ma:displayName="持出媒体" ma:description="100名以上or要配慮個人情報のみ管理記入（PCごと持出の場合は記入不要）" ma:format="Dropdown" ma:internalName="_x6301__x51fa__x5a92__x4f53_">
      <xsd:simpleType>
        <xsd:restriction base="dms:Choice">
          <xsd:enumeration value="紙"/>
          <xsd:enumeration value="記憶媒体（USB等にDL）"/>
          <xsd:enumeration value="選択肢 3"/>
        </xsd:restriction>
      </xsd:simpleType>
    </xsd:element>
    <xsd:element name="_x6301__x51fa__x8005_" ma:index="27" nillable="true" ma:displayName="持出者" ma:description="100名以上or要配慮個人情報のみ管理記入（PCごと持出の場合は記入不要）" ma:format="Dropdown" ma:internalName="_x6301__x51fa__x8005_">
      <xsd:simpleType>
        <xsd:restriction base="dms:Text">
          <xsd:maxLength value="255"/>
        </xsd:restriction>
      </xsd:simpleType>
    </xsd:element>
    <xsd:element name="_x6301__x51fa__x65e5_" ma:index="28" nillable="true" ma:displayName="持出日" ma:description="100名以上or要配慮個人情報のみ管理記入（PCごと持出の場合は記入不要）" ma:format="DateOnly" ma:internalName="_x6301__x51fa__x65e5_">
      <xsd:simpleType>
        <xsd:restriction base="dms:DateTime"/>
      </xsd:simpleType>
    </xsd:element>
    <xsd:element name="_x8fd4__x5374_or_x5ec3__x68c4__x65e5_" ma:index="29" nillable="true" ma:displayName="返却or廃棄日" ma:description="100名以上or要配慮個人情報のみ管理記入（PCごと持出の場合は記入不要）" ma:format="DateOnly" ma:internalName="_x8fd4__x5374_or_x5ec3__x68c4__x65e5_">
      <xsd:simpleType>
        <xsd:restriction base="dms:DateTime"/>
      </xsd:simpleType>
    </xsd:element>
    <xsd:element name="GDPR_x5bfe__x8c61__x6570_" ma:index="30" nillable="true" ma:displayName="GDPR対象数" ma:description="対象がある場合のみ記入" ma:format="Dropdown" ma:internalName="GDPR_x5bfe__x8c61__x6570_" ma:percentage="FALSE">
      <xsd:simpleType>
        <xsd:restriction base="dms:Number"/>
      </xsd:simpleType>
    </xsd:element>
    <xsd:element name="GDPR_x65e5__x672c__x4ee5__x5916__x306e__x7b2c__x4e09__x56fd__x79fb__x8ee2__x306e__x56fd__x540d_" ma:index="31" nillable="true" ma:displayName="GDPR日本以外の第三国移転の国名" ma:description="対象がある場合のみ記入" ma:format="Dropdown" ma:internalName="GDPR_x65e5__x672c__x4ee5__x5916__x306e__x7b2c__x4e09__x56fd__x79fb__x8ee2__x306e__x56fd__x540d_">
      <xsd:simpleType>
        <xsd:restriction base="dms:Text">
          <xsd:maxLength value="255"/>
        </xsd:restriction>
      </xsd:simpleType>
    </xsd:element>
    <xsd:element name="GDPRJTB_x306e__x5f79__x5272_" ma:index="32" nillable="true" ma:displayName="GDPR JTBの役割" ma:description="対象がある場合のみ記入" ma:format="Dropdown" ma:internalName="GDPRJTB_x306e__x5f79__x5272_">
      <xsd:simpleType>
        <xsd:restriction base="dms:Choice">
          <xsd:enumeration value="ｺﾝﾄﾛｰﾗｰ"/>
          <xsd:enumeration value="ﾌﾟﾛｾｯｻｰ"/>
          <xsd:enumeration value="選択肢 3"/>
        </xsd:restriction>
      </xsd:simpleType>
    </xsd:element>
    <xsd:element name="GDPRJTB_xff1d_P_x306e__x5834__x5408__x306e__xff7a__xff9d__xff84__xff9b__xff70__xff97__xff70__x540d_" ma:index="33" nillable="true" ma:displayName="GDPR JTB＝Pの場合のｺﾝﾄﾛｰﾗｰ名" ma:description="対象がある場合のみ記入" ma:format="Dropdown" ma:internalName="GDPRJTB_xff1d_P_x306e__x5834__x5408__x306e__xff7a__xff9d__xff84__xff9b__xff70__xff97__xff70__x540d_">
      <xsd:simpleType>
        <xsd:restriction base="dms:Text">
          <xsd:maxLength value="255"/>
        </xsd:restriction>
      </xsd:simpleType>
    </xsd:element>
    <xsd:element name="MediaServiceLocation" ma:index="34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8dc2c4-2daa-486b-97ea-3f315057ee3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6b396b-ce71-4894-a1f2-4205d8faa0e3" elementFormDefault="qualified">
    <xsd:import namespace="http://schemas.microsoft.com/office/2006/documentManagement/types"/>
    <xsd:import namespace="http://schemas.microsoft.com/office/infopath/2007/PartnerControls"/>
    <xsd:element name="TaxCatchAll" ma:index="22" nillable="true" ma:displayName="Taxonomy Catch All Column" ma:hidden="true" ma:list="{5776EDE5-6E2D-49B0-A13A-C19A67820FA8}" ma:internalName="TaxCatchAll" ma:showField="CatchAllData" ma:web="{2e8dc2c4-2daa-486b-97ea-3f315057ee38}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36b396b-ce71-4894-a1f2-4205d8faa0e3" xsi:nil="true"/>
    <GDPR_x65e5__x672c__x4ee5__x5916__x306e__x7b2c__x4e09__x56fd__x79fb__x8ee2__x306e__x56fd__x540d_ xmlns="7796a76d-8c67-40cf-bfd2-6708e54715a4" xsi:nil="true"/>
    <_x6301__x51fa__x65e5_ xmlns="7796a76d-8c67-40cf-bfd2-6708e54715a4" xsi:nil="true"/>
    <_x60c5__x5831__x533a__x5206_ xmlns="7796a76d-8c67-40cf-bfd2-6708e54715a4" xsi:nil="true"/>
    <_x4eba__x6570_ xmlns="7796a76d-8c67-40cf-bfd2-6708e54715a4" xsi:nil="true"/>
    <GDPRJTB_x306e__x5f79__x5272_ xmlns="7796a76d-8c67-40cf-bfd2-6708e54715a4" xsi:nil="true"/>
    <_x6301__x51fa__x8005_ xmlns="7796a76d-8c67-40cf-bfd2-6708e54715a4" xsi:nil="true"/>
    <lcf76f155ced4ddcb4097134ff3c332f xmlns="7796a76d-8c67-40cf-bfd2-6708e54715a4">
      <Terms xmlns="http://schemas.microsoft.com/office/infopath/2007/PartnerControls"/>
    </lcf76f155ced4ddcb4097134ff3c332f>
    <_x6301__x51fa__x5a92__x4f53_ xmlns="7796a76d-8c67-40cf-bfd2-6708e54715a4" xsi:nil="true"/>
    <_x51fa__x767a__x65e5_ xmlns="7796a76d-8c67-40cf-bfd2-6708e54715a4" xsi:nil="true"/>
    <GDPR_x5bfe__x8c61__x6570_ xmlns="7796a76d-8c67-40cf-bfd2-6708e54715a4" xsi:nil="true"/>
    <GDPRJTB_xff1d_P_x306e__x5834__x5408__x306e__xff7a__xff9d__xff84__xff9b__xff70__xff97__xff70__x540d_ xmlns="7796a76d-8c67-40cf-bfd2-6708e54715a4" xsi:nil="true"/>
    <_x8fd4__x5374_or_x5ec3__x68c4__x65e5_ xmlns="7796a76d-8c67-40cf-bfd2-6708e54715a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C0F0FD5-BBE2-4D5B-9403-C502DAB8A9F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796a76d-8c67-40cf-bfd2-6708e54715a4"/>
    <ds:schemaRef ds:uri="2e8dc2c4-2daa-486b-97ea-3f315057ee38"/>
    <ds:schemaRef ds:uri="b36b396b-ce71-4894-a1f2-4205d8faa0e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9647A4E-4EA4-47E8-8C71-B7AD4DE7AC12}">
  <ds:schemaRefs>
    <ds:schemaRef ds:uri="http://purl.org/dc/dcmitype/"/>
    <ds:schemaRef ds:uri="b36b396b-ce71-4894-a1f2-4205d8faa0e3"/>
    <ds:schemaRef ds:uri="http://schemas.microsoft.com/office/2006/documentManagement/types"/>
    <ds:schemaRef ds:uri="http://purl.org/dc/elements/1.1/"/>
    <ds:schemaRef ds:uri="http://purl.org/dc/terms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2e8dc2c4-2daa-486b-97ea-3f315057ee38"/>
    <ds:schemaRef ds:uri="7796a76d-8c67-40cf-bfd2-6708e54715a4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2E8AB68F-999A-4EE8-B52D-1E5833A587A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1523</TotalTime>
  <Words>189</Words>
  <Application>Microsoft Office PowerPoint</Application>
  <PresentationFormat>A4 210 x 297 mm</PresentationFormat>
  <Paragraphs>16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BIZ UDPゴシック</vt:lpstr>
      <vt:lpstr>游ゴシック</vt:lpstr>
      <vt:lpstr>Arial</vt:lpstr>
      <vt:lpstr>デザインの設定</vt:lpstr>
      <vt:lpstr>LPガスご契約者の皆様へ</vt:lpstr>
    </vt:vector>
  </TitlesOfParts>
  <Company>JTBコーポレートセールス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國吉 裕香里(JTB)</dc:creator>
  <cp:lastModifiedBy>PC004</cp:lastModifiedBy>
  <cp:revision>119</cp:revision>
  <cp:lastPrinted>2023-08-02T10:06:56Z</cp:lastPrinted>
  <dcterms:created xsi:type="dcterms:W3CDTF">2023-02-20T23:27:55Z</dcterms:created>
  <dcterms:modified xsi:type="dcterms:W3CDTF">2024-12-12T10:03:35Z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0x01010074391F8E52C0CC40A5774050C665A022</vt:lpwstr>
  </property>
  <property fmtid="{D5CDD505-2E9C-101B-9397-08002B2CF9AE}" pid="3" name="MediaServiceImageTags">
    <vt:lpwstr/>
  </property>
</Properties>
</file>